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68" r:id="rId5"/>
    <p:sldId id="259" r:id="rId6"/>
    <p:sldId id="260" r:id="rId7"/>
    <p:sldId id="261" r:id="rId8"/>
    <p:sldId id="262" r:id="rId9"/>
    <p:sldId id="269" r:id="rId10"/>
    <p:sldId id="264" r:id="rId11"/>
    <p:sldId id="265" r:id="rId12"/>
    <p:sldId id="266" r:id="rId13"/>
    <p:sldId id="267"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D4237B-49BF-4B7B-9444-F0D614B26045}" type="datetimeFigureOut">
              <a:rPr lang="en-US" smtClean="0"/>
              <a:pPr/>
              <a:t>3/26/2020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B4540-0B4D-483C-9128-6FC63FEB54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B4540-0B4D-483C-9128-6FC63FEB54E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C9E1E6-7961-4CF4-8C43-B22B19F842CB}" type="datetimeFigureOut">
              <a:rPr lang="en-US" smtClean="0"/>
              <a:pPr/>
              <a:t>3/26/2020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F9FAB5A-5F2E-4898-BEF7-41B5DCF3AD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C9E1E6-7961-4CF4-8C43-B22B19F842CB}" type="datetimeFigureOut">
              <a:rPr lang="en-US" smtClean="0"/>
              <a:pPr/>
              <a:t>3/26/2020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9FAB5A-5F2E-4898-BEF7-41B5DCF3AD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C9E1E6-7961-4CF4-8C43-B22B19F842CB}" type="datetimeFigureOut">
              <a:rPr lang="en-US" smtClean="0"/>
              <a:pPr/>
              <a:t>3/26/2020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9FAB5A-5F2E-4898-BEF7-41B5DCF3AD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C9E1E6-7961-4CF4-8C43-B22B19F842CB}" type="datetimeFigureOut">
              <a:rPr lang="en-US" smtClean="0"/>
              <a:pPr/>
              <a:t>3/26/2020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9FAB5A-5F2E-4898-BEF7-41B5DCF3AD2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C9E1E6-7961-4CF4-8C43-B22B19F842CB}" type="datetimeFigureOut">
              <a:rPr lang="en-US" smtClean="0"/>
              <a:pPr/>
              <a:t>3/26/2020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9FAB5A-5F2E-4898-BEF7-41B5DCF3AD2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C9E1E6-7961-4CF4-8C43-B22B19F842CB}" type="datetimeFigureOut">
              <a:rPr lang="en-US" smtClean="0"/>
              <a:pPr/>
              <a:t>3/26/2020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9FAB5A-5F2E-4898-BEF7-41B5DCF3AD2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C9E1E6-7961-4CF4-8C43-B22B19F842CB}" type="datetimeFigureOut">
              <a:rPr lang="en-US" smtClean="0"/>
              <a:pPr/>
              <a:t>3/26/2020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F9FAB5A-5F2E-4898-BEF7-41B5DCF3AD2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C9E1E6-7961-4CF4-8C43-B22B19F842CB}" type="datetimeFigureOut">
              <a:rPr lang="en-US" smtClean="0"/>
              <a:pPr/>
              <a:t>3/26/2020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F9FAB5A-5F2E-4898-BEF7-41B5DCF3AD2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BC9E1E6-7961-4CF4-8C43-B22B19F842CB}" type="datetimeFigureOut">
              <a:rPr lang="en-US" smtClean="0"/>
              <a:pPr/>
              <a:t>3/26/2020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F9FAB5A-5F2E-4898-BEF7-41B5DCF3AD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BC9E1E6-7961-4CF4-8C43-B22B19F842CB}" type="datetimeFigureOut">
              <a:rPr lang="en-US" smtClean="0"/>
              <a:pPr/>
              <a:t>3/26/2020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9FAB5A-5F2E-4898-BEF7-41B5DCF3AD2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BC9E1E6-7961-4CF4-8C43-B22B19F842CB}" type="datetimeFigureOut">
              <a:rPr lang="en-US" smtClean="0"/>
              <a:pPr/>
              <a:t>3/26/2020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F9FAB5A-5F2E-4898-BEF7-41B5DCF3AD2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C9E1E6-7961-4CF4-8C43-B22B19F842CB}" type="datetimeFigureOut">
              <a:rPr lang="en-US" smtClean="0"/>
              <a:pPr/>
              <a:t>3/26/2020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9FAB5A-5F2E-4898-BEF7-41B5DCF3AD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0"/>
            <a:ext cx="8382000" cy="1829761"/>
          </a:xfrm>
        </p:spPr>
        <p:txBody>
          <a:bodyPr/>
          <a:lstStyle/>
          <a:p>
            <a:r>
              <a:rPr lang="en-US" dirty="0" smtClean="0">
                <a:solidFill>
                  <a:schemeClr val="tx1"/>
                </a:solidFill>
                <a:latin typeface="Batang" pitchFamily="18" charset="-127"/>
                <a:ea typeface="Batang" pitchFamily="18" charset="-127"/>
              </a:rPr>
              <a:t>Sports Planning </a:t>
            </a:r>
            <a:r>
              <a:rPr lang="en-US" dirty="0" smtClean="0">
                <a:solidFill>
                  <a:schemeClr val="tx1"/>
                </a:solidFill>
                <a:latin typeface="Batang" pitchFamily="18" charset="-127"/>
                <a:ea typeface="Batang" pitchFamily="18" charset="-127"/>
              </a:rPr>
              <a:t>&amp; Facility</a:t>
            </a:r>
            <a:endParaRPr lang="en-US" dirty="0">
              <a:solidFill>
                <a:schemeClr val="tx1"/>
              </a:solidFill>
              <a:latin typeface="Batang" pitchFamily="18" charset="-127"/>
              <a:ea typeface="Batang" pitchFamily="18" charset="-127"/>
            </a:endParaRPr>
          </a:p>
        </p:txBody>
      </p:sp>
      <p:sp>
        <p:nvSpPr>
          <p:cNvPr id="3" name="Subtitle 2"/>
          <p:cNvSpPr>
            <a:spLocks noGrp="1"/>
          </p:cNvSpPr>
          <p:nvPr>
            <p:ph type="subTitle" idx="1"/>
          </p:nvPr>
        </p:nvSpPr>
        <p:spPr>
          <a:xfrm>
            <a:off x="685800" y="3352800"/>
            <a:ext cx="7772400" cy="1458511"/>
          </a:xfrm>
        </p:spPr>
        <p:txBody>
          <a:bodyPr>
            <a:normAutofit fontScale="77500" lnSpcReduction="20000"/>
          </a:bodyPr>
          <a:lstStyle/>
          <a:p>
            <a:r>
              <a:rPr lang="en-US" dirty="0" smtClean="0">
                <a:solidFill>
                  <a:schemeClr val="tx1"/>
                </a:solidFill>
              </a:rPr>
              <a:t>By</a:t>
            </a:r>
          </a:p>
          <a:p>
            <a:r>
              <a:rPr lang="en-US" dirty="0" err="1" smtClean="0">
                <a:solidFill>
                  <a:schemeClr val="tx1"/>
                </a:solidFill>
              </a:rPr>
              <a:t>RABIA</a:t>
            </a:r>
            <a:endParaRPr lang="en-US" dirty="0" smtClean="0">
              <a:solidFill>
                <a:schemeClr val="tx1"/>
              </a:solidFill>
            </a:endParaRPr>
          </a:p>
          <a:p>
            <a:endParaRPr lang="en-US" dirty="0" smtClean="0">
              <a:solidFill>
                <a:schemeClr val="tx1"/>
              </a:solidFill>
            </a:endParaRPr>
          </a:p>
          <a:p>
            <a:r>
              <a:rPr lang="en-US" dirty="0" smtClean="0">
                <a:solidFill>
                  <a:schemeClr val="tx1"/>
                </a:solidFill>
              </a:rPr>
              <a:t>Department of Sports </a:t>
            </a:r>
            <a:r>
              <a:rPr lang="en-US" dirty="0" smtClean="0">
                <a:solidFill>
                  <a:schemeClr val="tx1"/>
                </a:solidFill>
              </a:rPr>
              <a:t>Sciences &amp; Physical Education, </a:t>
            </a:r>
            <a:r>
              <a:rPr lang="en-US" dirty="0" smtClean="0">
                <a:solidFill>
                  <a:schemeClr val="tx1"/>
                </a:solidFill>
              </a:rPr>
              <a:t>LCWU</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772400" cy="4800600"/>
          </a:xfrm>
        </p:spPr>
        <p:txBody>
          <a:bodyPr>
            <a:normAutofit/>
          </a:bodyPr>
          <a:lstStyle/>
          <a:p>
            <a:r>
              <a:rPr lang="en-US" sz="2000" dirty="0" smtClean="0"/>
              <a:t>It is important to realize that problems are not always what they seem to be at first glance. Detailed investigations, in addition to a consensus with community members, are needed prior to proceeding to the next stage.</a:t>
            </a:r>
          </a:p>
          <a:p>
            <a:r>
              <a:rPr lang="en-US" sz="2000" dirty="0" smtClean="0"/>
              <a:t>Always remember: The way the problem is stated directs attention to the solutions.</a:t>
            </a:r>
          </a:p>
          <a:p>
            <a:endParaRPr lang="en-US" sz="2000" dirty="0" smtClean="0"/>
          </a:p>
          <a:p>
            <a:endParaRPr lang="en-US" sz="2000" dirty="0"/>
          </a:p>
        </p:txBody>
      </p:sp>
      <p:sp>
        <p:nvSpPr>
          <p:cNvPr id="5" name="Title 1"/>
          <p:cNvSpPr>
            <a:spLocks noGrp="1"/>
          </p:cNvSpPr>
          <p:nvPr>
            <p:ph type="title"/>
          </p:nvPr>
        </p:nvSpPr>
        <p:spPr>
          <a:xfrm>
            <a:off x="457200" y="274638"/>
            <a:ext cx="8229600" cy="1143000"/>
          </a:xfrm>
        </p:spPr>
        <p:txBody>
          <a:bodyPr>
            <a:normAutofit fontScale="90000"/>
          </a:bodyPr>
          <a:lstStyle/>
          <a:p>
            <a:r>
              <a:rPr lang="en-US" dirty="0" smtClean="0">
                <a:solidFill>
                  <a:schemeClr val="tx1"/>
                </a:solidFill>
              </a:rPr>
              <a:t> 	Identify problems and needs</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Goals are broad statements of desired accomplishments. Goals are usually accompanied by detailed and specific objectives.</a:t>
            </a:r>
          </a:p>
          <a:p>
            <a:r>
              <a:rPr lang="en-US" sz="2000" dirty="0" smtClean="0"/>
              <a:t>In general, objectives can be defined as specific, measurable accomplishments to be achieved within a given time period. Developing clear objectives provides the guidelines for measuring progress and achievements. </a:t>
            </a:r>
          </a:p>
          <a:p>
            <a:endParaRPr lang="en-US" sz="2000" dirty="0"/>
          </a:p>
        </p:txBody>
      </p:sp>
      <p:sp>
        <p:nvSpPr>
          <p:cNvPr id="2" name="Title 1"/>
          <p:cNvSpPr>
            <a:spLocks noGrp="1"/>
          </p:cNvSpPr>
          <p:nvPr>
            <p:ph type="title"/>
          </p:nvPr>
        </p:nvSpPr>
        <p:spPr/>
        <p:txBody>
          <a:bodyPr>
            <a:normAutofit/>
          </a:bodyPr>
          <a:lstStyle/>
          <a:p>
            <a:r>
              <a:rPr lang="en-US" dirty="0" smtClean="0">
                <a:solidFill>
                  <a:schemeClr val="tx1"/>
                </a:solidFill>
              </a:rPr>
              <a:t>	</a:t>
            </a:r>
            <a:r>
              <a:rPr lang="en-US" b="1" dirty="0" smtClean="0">
                <a:solidFill>
                  <a:schemeClr val="tx1"/>
                </a:solidFill>
              </a:rPr>
              <a:t>Goals and objectives</a:t>
            </a:r>
            <a:endParaRPr 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25963"/>
          </a:xfrm>
        </p:spPr>
        <p:txBody>
          <a:bodyPr>
            <a:normAutofit/>
          </a:bodyPr>
          <a:lstStyle/>
          <a:p>
            <a:pPr>
              <a:buNone/>
            </a:pPr>
            <a:r>
              <a:rPr lang="en-US" sz="2000" b="1" dirty="0" smtClean="0"/>
              <a:t>S.M.A.R.T. Objectives</a:t>
            </a:r>
          </a:p>
          <a:p>
            <a:pPr lvl="0"/>
            <a:r>
              <a:rPr lang="en-US" sz="2000" dirty="0" smtClean="0"/>
              <a:t>Specific — Indicates the target population for given services.</a:t>
            </a:r>
          </a:p>
          <a:p>
            <a:pPr lvl="0"/>
            <a:r>
              <a:rPr lang="en-US" sz="2000" dirty="0" smtClean="0"/>
              <a:t>Measurable — Indicates how many will be targeted.</a:t>
            </a:r>
          </a:p>
          <a:p>
            <a:pPr lvl="0"/>
            <a:r>
              <a:rPr lang="en-US" sz="2000" dirty="0" smtClean="0"/>
              <a:t>Area-specific — Indicates the geographic location of the target population or community.</a:t>
            </a:r>
          </a:p>
          <a:p>
            <a:pPr lvl="0"/>
            <a:r>
              <a:rPr lang="en-US" sz="2000" dirty="0" smtClean="0"/>
              <a:t>Realistic — Takes into account existing resources, and has the support of the target population or community involved.</a:t>
            </a:r>
          </a:p>
          <a:p>
            <a:pPr lvl="0"/>
            <a:r>
              <a:rPr lang="en-US" sz="2000" dirty="0" smtClean="0"/>
              <a:t>Time-Bound — Should indicate the time period when accomplishments will be achieved.</a:t>
            </a:r>
          </a:p>
          <a:p>
            <a:r>
              <a:rPr lang="en-US" sz="2000" dirty="0" smtClean="0"/>
              <a:t> </a:t>
            </a:r>
          </a:p>
          <a:p>
            <a:pPr>
              <a:buNone/>
            </a:pPr>
            <a:endParaRPr lang="en-US" sz="2000" dirty="0"/>
          </a:p>
        </p:txBody>
      </p:sp>
      <p:sp>
        <p:nvSpPr>
          <p:cNvPr id="2" name="Title 1"/>
          <p:cNvSpPr>
            <a:spLocks noGrp="1"/>
          </p:cNvSpPr>
          <p:nvPr>
            <p:ph type="title"/>
          </p:nvPr>
        </p:nvSpPr>
        <p:spPr>
          <a:xfrm>
            <a:off x="1143000" y="0"/>
            <a:ext cx="7772400" cy="1951038"/>
          </a:xfrm>
        </p:spPr>
        <p:txBody>
          <a:bodyPr>
            <a:normAutofit/>
          </a:bodyPr>
          <a:lstStyle/>
          <a:p>
            <a:r>
              <a:rPr lang="en-US" b="1" dirty="0" smtClean="0"/>
              <a:t>Objectives are best if they are S.M.A.R.T.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90600"/>
            <a:ext cx="7772400" cy="5410200"/>
          </a:xfrm>
        </p:spPr>
        <p:txBody>
          <a:bodyPr>
            <a:noAutofit/>
          </a:bodyPr>
          <a:lstStyle/>
          <a:p>
            <a:pPr lvl="0"/>
            <a:r>
              <a:rPr lang="en-US" sz="2000" b="1" dirty="0" smtClean="0"/>
              <a:t>Goal </a:t>
            </a:r>
          </a:p>
          <a:p>
            <a:pPr lvl="0">
              <a:buNone/>
            </a:pPr>
            <a:r>
              <a:rPr lang="en-US" sz="2000" dirty="0" smtClean="0"/>
              <a:t>	Improve the quality of Housing in district Lahore</a:t>
            </a:r>
          </a:p>
          <a:p>
            <a:pPr lvl="0"/>
            <a:r>
              <a:rPr lang="en-US" sz="2000" b="1" dirty="0" smtClean="0"/>
              <a:t>Objective </a:t>
            </a:r>
          </a:p>
          <a:p>
            <a:pPr lvl="0">
              <a:buNone/>
            </a:pPr>
            <a:r>
              <a:rPr lang="en-US" sz="2000" dirty="0" smtClean="0"/>
              <a:t>	Build homes for 30 citizens in the Lahore District by January, 2021</a:t>
            </a:r>
          </a:p>
          <a:p>
            <a:pPr lvl="0">
              <a:buNone/>
            </a:pPr>
            <a:r>
              <a:rPr lang="en-US" sz="2000" b="1" dirty="0" smtClean="0"/>
              <a:t>SMART</a:t>
            </a:r>
          </a:p>
          <a:p>
            <a:pPr lvl="0"/>
            <a:r>
              <a:rPr lang="en-US" sz="2000" b="1" dirty="0" smtClean="0"/>
              <a:t>Specific</a:t>
            </a:r>
            <a:r>
              <a:rPr lang="en-US" sz="2000" dirty="0" smtClean="0"/>
              <a:t/>
            </a:r>
            <a:br>
              <a:rPr lang="en-US" sz="2000" dirty="0" smtClean="0"/>
            </a:br>
            <a:r>
              <a:rPr lang="en-US" sz="2000" dirty="0" smtClean="0"/>
              <a:t>Build new homes for citizens</a:t>
            </a:r>
          </a:p>
          <a:p>
            <a:pPr lvl="0"/>
            <a:r>
              <a:rPr lang="en-US" sz="2000" b="1" dirty="0" smtClean="0"/>
              <a:t>Measurable</a:t>
            </a:r>
            <a:r>
              <a:rPr lang="en-US" sz="2000" dirty="0" smtClean="0"/>
              <a:t/>
            </a:r>
            <a:br>
              <a:rPr lang="en-US" sz="2000" dirty="0" smtClean="0"/>
            </a:br>
            <a:r>
              <a:rPr lang="en-US" sz="2000" dirty="0" smtClean="0"/>
              <a:t>30 citizens</a:t>
            </a:r>
          </a:p>
          <a:p>
            <a:pPr lvl="0"/>
            <a:r>
              <a:rPr lang="en-US" sz="2000" b="1" dirty="0" smtClean="0"/>
              <a:t>Area-specific</a:t>
            </a:r>
          </a:p>
          <a:p>
            <a:pPr lvl="0"/>
            <a:r>
              <a:rPr lang="en-US" sz="2000" dirty="0" smtClean="0"/>
              <a:t>Lahore District</a:t>
            </a:r>
          </a:p>
          <a:p>
            <a:pPr lvl="0"/>
            <a:r>
              <a:rPr lang="en-US" sz="2000" b="1" dirty="0" smtClean="0"/>
              <a:t>Realistic</a:t>
            </a:r>
          </a:p>
          <a:p>
            <a:pPr lvl="1"/>
            <a:r>
              <a:rPr lang="en-US" sz="2000" dirty="0" smtClean="0"/>
              <a:t>Household surveys have been conducted</a:t>
            </a:r>
          </a:p>
          <a:p>
            <a:pPr lvl="1"/>
            <a:r>
              <a:rPr lang="en-US" sz="2000" dirty="0" smtClean="0"/>
              <a:t>Citizen meetings have taken place</a:t>
            </a:r>
          </a:p>
          <a:p>
            <a:pPr lvl="0"/>
            <a:endParaRPr lang="en-US" sz="2000" dirty="0" smtClean="0"/>
          </a:p>
          <a:p>
            <a:endParaRPr lang="en-US" sz="2000" dirty="0"/>
          </a:p>
        </p:txBody>
      </p:sp>
      <p:sp>
        <p:nvSpPr>
          <p:cNvPr id="2" name="Title 1"/>
          <p:cNvSpPr>
            <a:spLocks noGrp="1"/>
          </p:cNvSpPr>
          <p:nvPr>
            <p:ph type="title"/>
          </p:nvPr>
        </p:nvSpPr>
        <p:spPr/>
        <p:txBody>
          <a:bodyPr>
            <a:normAutofit fontScale="90000"/>
          </a:bodyPr>
          <a:lstStyle/>
          <a:p>
            <a:r>
              <a:rPr lang="en-US" b="1" dirty="0" smtClean="0">
                <a:solidFill>
                  <a:schemeClr val="tx1"/>
                </a:solidFill>
              </a:rPr>
              <a:t>Examples of goals and objectives:</a:t>
            </a:r>
            <a:r>
              <a:rPr lang="en-US" dirty="0" smtClean="0">
                <a:solidFill>
                  <a:schemeClr val="tx1"/>
                </a:solidFill>
              </a:rPr>
              <a:t/>
            </a:r>
            <a:br>
              <a:rPr lang="en-US" dirty="0" smtClean="0">
                <a:solidFill>
                  <a:schemeClr val="tx1"/>
                </a:solidFill>
              </a:rPr>
            </a:b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371600"/>
            <a:ext cx="7772400" cy="5029200"/>
          </a:xfrm>
        </p:spPr>
        <p:txBody>
          <a:bodyPr>
            <a:noAutofit/>
          </a:bodyPr>
          <a:lstStyle/>
          <a:p>
            <a:pPr lvl="0"/>
            <a:r>
              <a:rPr lang="en-US" sz="2000" b="1" dirty="0" smtClean="0"/>
              <a:t>Time</a:t>
            </a:r>
            <a:r>
              <a:rPr lang="en-US" sz="2000" dirty="0" smtClean="0"/>
              <a:t/>
            </a:r>
            <a:br>
              <a:rPr lang="en-US" sz="2000" dirty="0" smtClean="0"/>
            </a:br>
            <a:r>
              <a:rPr lang="en-US" sz="2000" dirty="0" smtClean="0"/>
              <a:t>Time-boundary — Achieve in a set number of years</a:t>
            </a:r>
          </a:p>
          <a:p>
            <a:endParaRPr lang="en-US" sz="2000" dirty="0" smtClean="0"/>
          </a:p>
          <a:p>
            <a:pPr lvl="0"/>
            <a:endParaRPr lang="en-US" sz="2000" dirty="0" smtClean="0"/>
          </a:p>
        </p:txBody>
      </p:sp>
      <p:sp>
        <p:nvSpPr>
          <p:cNvPr id="2" name="Title 1"/>
          <p:cNvSpPr>
            <a:spLocks noGrp="1"/>
          </p:cNvSpPr>
          <p:nvPr>
            <p:ph type="title"/>
          </p:nvPr>
        </p:nvSpPr>
        <p:spPr/>
        <p:txBody>
          <a:bodyPr>
            <a:normAutofit fontScale="90000"/>
          </a:bodyPr>
          <a:lstStyle/>
          <a:p>
            <a:r>
              <a:rPr lang="en-US" b="1" dirty="0" smtClean="0">
                <a:solidFill>
                  <a:schemeClr val="tx1"/>
                </a:solidFill>
              </a:rPr>
              <a:t>Examples of goals and objectives:</a:t>
            </a:r>
            <a:r>
              <a:rPr lang="en-US" dirty="0" smtClean="0">
                <a:solidFill>
                  <a:schemeClr val="tx1"/>
                </a:solidFill>
              </a:rPr>
              <a:t/>
            </a:r>
            <a:br>
              <a:rPr lang="en-US" dirty="0" smtClean="0">
                <a:solidFill>
                  <a:schemeClr val="tx1"/>
                </a:solidFill>
              </a:rPr>
            </a:b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t>It is a process of development of a strategy to achieve desired objectives, to solve problems and to facilitate action.</a:t>
            </a:r>
          </a:p>
          <a:p>
            <a:pPr>
              <a:buNone/>
            </a:pPr>
            <a:endParaRPr lang="en-US" sz="2400" dirty="0" smtClean="0"/>
          </a:p>
        </p:txBody>
      </p:sp>
      <p:sp>
        <p:nvSpPr>
          <p:cNvPr id="4" name="Title 3"/>
          <p:cNvSpPr>
            <a:spLocks noGrp="1"/>
          </p:cNvSpPr>
          <p:nvPr>
            <p:ph type="title"/>
          </p:nvPr>
        </p:nvSpPr>
        <p:spPr/>
        <p:txBody>
          <a:bodyPr/>
          <a:lstStyle/>
          <a:p>
            <a:r>
              <a:rPr lang="en-US" dirty="0" smtClean="0"/>
              <a:t>What is planning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620000" cy="5029200"/>
          </a:xfrm>
        </p:spPr>
        <p:txBody>
          <a:bodyPr>
            <a:noAutofit/>
          </a:bodyPr>
          <a:lstStyle/>
          <a:p>
            <a:pPr algn="just">
              <a:buNone/>
            </a:pPr>
            <a:r>
              <a:rPr lang="en-US" sz="2000" dirty="0" smtClean="0"/>
              <a:t>There are various objectives of planning which are stated below: </a:t>
            </a:r>
          </a:p>
          <a:p>
            <a:pPr algn="just"/>
            <a:r>
              <a:rPr lang="en-US" sz="2000" b="1" dirty="0" smtClean="0"/>
              <a:t>(1) To enhance the sports performance: </a:t>
            </a:r>
          </a:p>
          <a:p>
            <a:pPr algn="just">
              <a:buNone/>
            </a:pPr>
            <a:r>
              <a:rPr lang="en-US" sz="2000" dirty="0" smtClean="0"/>
              <a:t>	It is also one of the significant objectives to enhance the sports performance of athletes or players. Without proper planning it is impossible to improve the performance of sportspersons. In fact, training of sports is useless if it is not well planned. </a:t>
            </a:r>
          </a:p>
          <a:p>
            <a:pPr algn="just"/>
            <a:r>
              <a:rPr lang="en-US" sz="2000" b="1" dirty="0" smtClean="0"/>
              <a:t>(2) To keep good control over all the activities: </a:t>
            </a:r>
          </a:p>
          <a:p>
            <a:pPr algn="just">
              <a:buNone/>
            </a:pPr>
            <a:r>
              <a:rPr lang="en-US" sz="2000" dirty="0" smtClean="0"/>
              <a:t>	To keep a good control over all the activities is another objective of planning. Planning and control are connected with each other. Planning helps in keeping a good controlling organizing a tournament.</a:t>
            </a:r>
          </a:p>
          <a:p>
            <a:pPr algn="just">
              <a:buNone/>
            </a:pPr>
            <a:endParaRPr lang="en-US" sz="2000" dirty="0" smtClean="0"/>
          </a:p>
        </p:txBody>
      </p:sp>
      <p:sp>
        <p:nvSpPr>
          <p:cNvPr id="2" name="Title 1"/>
          <p:cNvSpPr>
            <a:spLocks noGrp="1"/>
          </p:cNvSpPr>
          <p:nvPr>
            <p:ph type="title"/>
          </p:nvPr>
        </p:nvSpPr>
        <p:spPr/>
        <p:txBody>
          <a:bodyPr>
            <a:normAutofit/>
          </a:bodyPr>
          <a:lstStyle/>
          <a:p>
            <a:r>
              <a:rPr lang="en-US" b="1" dirty="0" smtClean="0">
                <a:solidFill>
                  <a:schemeClr val="tx1"/>
                </a:solidFill>
              </a:rPr>
              <a:t>Planning objectives</a:t>
            </a:r>
            <a:endParaRPr lang="en-US" b="1" dirty="0">
              <a:solidFill>
                <a:schemeClr val="tx1"/>
              </a:solidFill>
            </a:endParaRPr>
          </a:p>
        </p:txBody>
      </p:sp>
      <p:sp>
        <p:nvSpPr>
          <p:cNvPr id="5" name="Content Placeholder 2"/>
          <p:cNvSpPr txBox="1">
            <a:spLocks/>
          </p:cNvSpPr>
          <p:nvPr/>
        </p:nvSpPr>
        <p:spPr>
          <a:xfrm>
            <a:off x="838200" y="2895600"/>
            <a:ext cx="6934200" cy="25146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620000" cy="5029200"/>
          </a:xfrm>
        </p:spPr>
        <p:txBody>
          <a:bodyPr>
            <a:normAutofit/>
          </a:bodyPr>
          <a:lstStyle/>
          <a:p>
            <a:r>
              <a:rPr lang="en-US" dirty="0" smtClean="0"/>
              <a:t> </a:t>
            </a:r>
            <a:r>
              <a:rPr lang="en-US" b="1" dirty="0" smtClean="0"/>
              <a:t>(3) To facilitate proper coordination:</a:t>
            </a:r>
          </a:p>
          <a:p>
            <a:pPr>
              <a:buNone/>
            </a:pPr>
            <a:r>
              <a:rPr lang="en-US" dirty="0" smtClean="0"/>
              <a:t>	This objective of planning is related to facilitate proper coordination among the various member of committees, formed for organizing the competition smoothly. A proper planning helps in making the proper coordination.</a:t>
            </a:r>
          </a:p>
        </p:txBody>
      </p:sp>
      <p:sp>
        <p:nvSpPr>
          <p:cNvPr id="2" name="Title 1"/>
          <p:cNvSpPr>
            <a:spLocks noGrp="1"/>
          </p:cNvSpPr>
          <p:nvPr>
            <p:ph type="title"/>
          </p:nvPr>
        </p:nvSpPr>
        <p:spPr/>
        <p:txBody>
          <a:bodyPr>
            <a:normAutofit/>
          </a:bodyPr>
          <a:lstStyle/>
          <a:p>
            <a:r>
              <a:rPr lang="en-US" b="1" dirty="0" smtClean="0">
                <a:solidFill>
                  <a:schemeClr val="tx1"/>
                </a:solidFill>
              </a:rPr>
              <a:t>Planning objectives</a:t>
            </a:r>
            <a:endParaRPr lang="en-US" b="1" dirty="0">
              <a:solidFill>
                <a:schemeClr val="tx1"/>
              </a:solidFill>
            </a:endParaRPr>
          </a:p>
        </p:txBody>
      </p:sp>
      <p:sp>
        <p:nvSpPr>
          <p:cNvPr id="5" name="Content Placeholder 2"/>
          <p:cNvSpPr txBox="1">
            <a:spLocks/>
          </p:cNvSpPr>
          <p:nvPr/>
        </p:nvSpPr>
        <p:spPr>
          <a:xfrm>
            <a:off x="838200" y="2895600"/>
            <a:ext cx="6934200" cy="25146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772400" cy="3962400"/>
          </a:xfrm>
        </p:spPr>
        <p:txBody>
          <a:bodyPr>
            <a:noAutofit/>
          </a:bodyPr>
          <a:lstStyle/>
          <a:p>
            <a:r>
              <a:rPr lang="en-US" sz="2000" b="1" dirty="0" smtClean="0"/>
              <a:t> (4) To reduce the chances of mistakes: </a:t>
            </a:r>
          </a:p>
          <a:p>
            <a:pPr>
              <a:buNone/>
            </a:pPr>
            <a:r>
              <a:rPr lang="en-US" sz="2000" dirty="0" smtClean="0"/>
              <a:t>	To reduce the chances of mistakes is also a significant objective of planning. A proper plan reduces the chances of mistakes and oversights. If there are a number of mistakes in organizing an event, it will not leave a good impression on the participants. </a:t>
            </a:r>
          </a:p>
          <a:p>
            <a:r>
              <a:rPr lang="en-US" sz="2000" b="1" dirty="0" smtClean="0"/>
              <a:t>(5) To increase the efficiency: </a:t>
            </a:r>
          </a:p>
          <a:p>
            <a:pPr>
              <a:buNone/>
            </a:pPr>
            <a:r>
              <a:rPr lang="en-US" sz="2000" dirty="0" smtClean="0"/>
              <a:t>	To increase the efficiency of sports officials in conducting sports events/competitions is one of the main objective of planning. It is the important purpose of planning to increase the capability and efficiency of officials.</a:t>
            </a:r>
          </a:p>
          <a:p>
            <a:pPr>
              <a:buNone/>
            </a:pPr>
            <a:endParaRPr lang="en-US" sz="2000" dirty="0" smtClean="0"/>
          </a:p>
          <a:p>
            <a:pPr>
              <a:buNone/>
            </a:pPr>
            <a:endParaRPr lang="en-US" sz="2000" dirty="0" smtClean="0"/>
          </a:p>
        </p:txBody>
      </p:sp>
      <p:sp>
        <p:nvSpPr>
          <p:cNvPr id="2" name="Title 1"/>
          <p:cNvSpPr>
            <a:spLocks noGrp="1"/>
          </p:cNvSpPr>
          <p:nvPr>
            <p:ph type="title"/>
          </p:nvPr>
        </p:nvSpPr>
        <p:spPr/>
        <p:txBody>
          <a:bodyPr/>
          <a:lstStyle/>
          <a:p>
            <a:r>
              <a:rPr lang="en-US" b="1" dirty="0" smtClean="0">
                <a:solidFill>
                  <a:schemeClr val="tx1"/>
                </a:solidFill>
              </a:rPr>
              <a:t>Planning objectives</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772400" cy="4114800"/>
          </a:xfrm>
        </p:spPr>
        <p:txBody>
          <a:bodyPr>
            <a:noAutofit/>
          </a:bodyPr>
          <a:lstStyle/>
          <a:p>
            <a:pPr>
              <a:buNone/>
            </a:pPr>
            <a:r>
              <a:rPr lang="en-US" sz="2000" b="1" dirty="0" smtClean="0"/>
              <a:t> 	Definition                                                       </a:t>
            </a:r>
            <a:r>
              <a:rPr lang="en-US" sz="2000" dirty="0" smtClean="0"/>
              <a:t/>
            </a:r>
            <a:br>
              <a:rPr lang="en-US" sz="2000" dirty="0" smtClean="0"/>
            </a:br>
            <a:endParaRPr lang="en-US" sz="2000" dirty="0" smtClean="0"/>
          </a:p>
          <a:p>
            <a:pPr algn="just">
              <a:buNone/>
            </a:pPr>
            <a:r>
              <a:rPr lang="en-US" sz="2000" dirty="0" smtClean="0"/>
              <a:t>	Planning can be viewed as an approach to problem solving. It provides a systematic way of viewing problems and developing short- and long-term solutions. It can also be viewed as a decision-making process used to help guide decisions concerning future needs.</a:t>
            </a:r>
          </a:p>
          <a:p>
            <a:pPr algn="just">
              <a:buNone/>
            </a:pPr>
            <a:endParaRPr lang="en-US" sz="2000" dirty="0"/>
          </a:p>
        </p:txBody>
      </p:sp>
      <p:sp>
        <p:nvSpPr>
          <p:cNvPr id="2" name="Title 1"/>
          <p:cNvSpPr>
            <a:spLocks noGrp="1"/>
          </p:cNvSpPr>
          <p:nvPr>
            <p:ph type="title"/>
          </p:nvPr>
        </p:nvSpPr>
        <p:spPr/>
        <p:txBody>
          <a:bodyPr>
            <a:normAutofit fontScale="90000"/>
          </a:bodyPr>
          <a:lstStyle/>
          <a:p>
            <a:r>
              <a:rPr lang="en-US" b="1" dirty="0" smtClean="0">
                <a:solidFill>
                  <a:schemeClr val="tx1"/>
                </a:solidFill>
              </a:rPr>
              <a:t>What is the planning process?</a:t>
            </a:r>
            <a:r>
              <a:rPr lang="en-US" dirty="0" smtClean="0">
                <a:solidFill>
                  <a:schemeClr val="tx1"/>
                </a:solidFill>
              </a:rPr>
              <a:t/>
            </a:r>
            <a:br>
              <a:rPr lang="en-US" dirty="0" smtClean="0">
                <a:solidFill>
                  <a:schemeClr val="tx1"/>
                </a:solidFill>
              </a:rPr>
            </a:b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772400" cy="4267200"/>
          </a:xfrm>
        </p:spPr>
        <p:txBody>
          <a:bodyPr>
            <a:noAutofit/>
          </a:bodyPr>
          <a:lstStyle/>
          <a:p>
            <a:pPr>
              <a:lnSpc>
                <a:spcPct val="150000"/>
              </a:lnSpc>
              <a:buNone/>
            </a:pPr>
            <a:r>
              <a:rPr lang="en-US" sz="2000" dirty="0" smtClean="0"/>
              <a:t>	Stage 1: Identify problems and needs  </a:t>
            </a:r>
            <a:br>
              <a:rPr lang="en-US" sz="2000" dirty="0" smtClean="0"/>
            </a:br>
            <a:r>
              <a:rPr lang="en-US" sz="2000" dirty="0" smtClean="0"/>
              <a:t>Stage 2: Develop goals and objectives</a:t>
            </a:r>
            <a:br>
              <a:rPr lang="en-US" sz="2000" dirty="0" smtClean="0"/>
            </a:br>
            <a:r>
              <a:rPr lang="en-US" sz="2000" dirty="0" smtClean="0"/>
              <a:t>Stage 3: Develop alternative strategies</a:t>
            </a:r>
            <a:br>
              <a:rPr lang="en-US" sz="2000" dirty="0" smtClean="0"/>
            </a:br>
            <a:r>
              <a:rPr lang="en-US" sz="2000" dirty="0" smtClean="0"/>
              <a:t>Stage 4: Select strategies and develop a detailed plan</a:t>
            </a:r>
            <a:br>
              <a:rPr lang="en-US" sz="2000" dirty="0" smtClean="0"/>
            </a:br>
            <a:r>
              <a:rPr lang="en-US" sz="2000" dirty="0" smtClean="0"/>
              <a:t>Stage 5: Design a monitoring and evaluation plan</a:t>
            </a:r>
          </a:p>
        </p:txBody>
      </p:sp>
      <p:sp>
        <p:nvSpPr>
          <p:cNvPr id="2" name="Title 1"/>
          <p:cNvSpPr>
            <a:spLocks noGrp="1"/>
          </p:cNvSpPr>
          <p:nvPr>
            <p:ph type="title"/>
          </p:nvPr>
        </p:nvSpPr>
        <p:spPr/>
        <p:txBody>
          <a:bodyPr>
            <a:normAutofit/>
          </a:bodyPr>
          <a:lstStyle/>
          <a:p>
            <a:r>
              <a:rPr lang="en-US" dirty="0" smtClean="0"/>
              <a:t>Stages of the Planning Process</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0"/>
            <a:ext cx="7772400" cy="5105400"/>
          </a:xfrm>
        </p:spPr>
        <p:txBody>
          <a:bodyPr>
            <a:noAutofit/>
          </a:bodyPr>
          <a:lstStyle/>
          <a:p>
            <a:pPr>
              <a:buNone/>
            </a:pPr>
            <a:endParaRPr lang="en-US" sz="2000" dirty="0" smtClean="0"/>
          </a:p>
          <a:p>
            <a:r>
              <a:rPr lang="en-US" sz="2000" dirty="0" smtClean="0"/>
              <a:t>At this stage, the planner(s) and community leaders collect information to assess problems and needs. A variety of techniques may be used:</a:t>
            </a:r>
          </a:p>
          <a:p>
            <a:pPr lvl="0"/>
            <a:r>
              <a:rPr lang="en-US" sz="2000" dirty="0" smtClean="0"/>
              <a:t>Conduct surveys — Using a complete census of a given area, or sample surveys that focus on problems/concerns</a:t>
            </a:r>
          </a:p>
          <a:p>
            <a:pPr lvl="0"/>
            <a:r>
              <a:rPr lang="en-US" sz="2000" dirty="0" smtClean="0"/>
              <a:t>Hold community, village or town meetings — Identify key problems and issues</a:t>
            </a:r>
          </a:p>
          <a:p>
            <a:pPr lvl="0"/>
            <a:r>
              <a:rPr lang="en-US" sz="2000" dirty="0" smtClean="0"/>
              <a:t>Conduct interviews — With others who are involved or concerned such as other government agencies, non-government organizations, and community groups</a:t>
            </a:r>
          </a:p>
          <a:p>
            <a:pPr lvl="0"/>
            <a:r>
              <a:rPr lang="en-US" sz="2000" dirty="0" smtClean="0"/>
              <a:t>Use secondary data — Census or prior survey data to identify problems and needs</a:t>
            </a:r>
          </a:p>
        </p:txBody>
      </p:sp>
      <p:sp>
        <p:nvSpPr>
          <p:cNvPr id="2" name="Title 1"/>
          <p:cNvSpPr>
            <a:spLocks noGrp="1"/>
          </p:cNvSpPr>
          <p:nvPr>
            <p:ph type="title"/>
          </p:nvPr>
        </p:nvSpPr>
        <p:spPr/>
        <p:txBody>
          <a:bodyPr>
            <a:normAutofit fontScale="90000"/>
          </a:bodyPr>
          <a:lstStyle/>
          <a:p>
            <a:r>
              <a:rPr lang="en-US" dirty="0" smtClean="0">
                <a:solidFill>
                  <a:schemeClr val="tx1"/>
                </a:solidFill>
              </a:rPr>
              <a:t> 	Identify problems and needs</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0"/>
            <a:ext cx="7772400" cy="5105400"/>
          </a:xfrm>
        </p:spPr>
        <p:txBody>
          <a:bodyPr>
            <a:noAutofit/>
          </a:bodyPr>
          <a:lstStyle/>
          <a:p>
            <a:pPr>
              <a:buNone/>
            </a:pPr>
            <a:endParaRPr lang="en-US" sz="2000" dirty="0" smtClean="0"/>
          </a:p>
          <a:p>
            <a:r>
              <a:rPr lang="en-US" sz="2000" dirty="0" smtClean="0"/>
              <a:t>The planner and team see that many problems exist. The planner must work with staff and residents to select problems requiring attention. The planner needs to ask a number of questions at this stage to clarify the problem(s):</a:t>
            </a:r>
          </a:p>
          <a:p>
            <a:pPr lvl="0"/>
            <a:r>
              <a:rPr lang="en-US" sz="2000" dirty="0" smtClean="0"/>
              <a:t>What is the main problem of concern?</a:t>
            </a:r>
          </a:p>
          <a:p>
            <a:pPr lvl="0"/>
            <a:r>
              <a:rPr lang="en-US" sz="2000" dirty="0" smtClean="0"/>
              <a:t>Why is it a problem?</a:t>
            </a:r>
          </a:p>
          <a:p>
            <a:pPr lvl="0"/>
            <a:r>
              <a:rPr lang="en-US" sz="2000" dirty="0" smtClean="0"/>
              <a:t>Are existing resources available to eliminate the problem?</a:t>
            </a:r>
          </a:p>
          <a:p>
            <a:pPr lvl="0"/>
            <a:r>
              <a:rPr lang="en-US" sz="2000" dirty="0" smtClean="0"/>
              <a:t>Is another agency or organization trying to solve the problem?</a:t>
            </a:r>
          </a:p>
          <a:p>
            <a:pPr lvl="0"/>
            <a:r>
              <a:rPr lang="en-US" sz="2000" dirty="0" smtClean="0"/>
              <a:t>How severe is the problem?</a:t>
            </a:r>
          </a:p>
          <a:p>
            <a:pPr lvl="0">
              <a:buNone/>
            </a:pPr>
            <a:endParaRPr lang="en-US" sz="2000" dirty="0" smtClean="0"/>
          </a:p>
        </p:txBody>
      </p:sp>
      <p:sp>
        <p:nvSpPr>
          <p:cNvPr id="2" name="Title 1"/>
          <p:cNvSpPr>
            <a:spLocks noGrp="1"/>
          </p:cNvSpPr>
          <p:nvPr>
            <p:ph type="title"/>
          </p:nvPr>
        </p:nvSpPr>
        <p:spPr/>
        <p:txBody>
          <a:bodyPr>
            <a:normAutofit fontScale="90000"/>
          </a:bodyPr>
          <a:lstStyle/>
          <a:p>
            <a:r>
              <a:rPr lang="en-US" dirty="0" smtClean="0">
                <a:solidFill>
                  <a:schemeClr val="tx1"/>
                </a:solidFill>
              </a:rPr>
              <a:t> 	Identify problems and needs</a:t>
            </a:r>
            <a:endParaRPr lang="en-US"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TotalTime>
  <Words>323</Words>
  <Application>Microsoft Office PowerPoint</Application>
  <PresentationFormat>On-screen Show (4:3)</PresentationFormat>
  <Paragraphs>71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Sports Planning &amp; Facility</vt:lpstr>
      <vt:lpstr>What is planning </vt:lpstr>
      <vt:lpstr>Planning objectives</vt:lpstr>
      <vt:lpstr>Planning objectives</vt:lpstr>
      <vt:lpstr>Planning objectives</vt:lpstr>
      <vt:lpstr>What is the planning process? </vt:lpstr>
      <vt:lpstr>Stages of the Planning Process</vt:lpstr>
      <vt:lpstr>  Identify problems and needs</vt:lpstr>
      <vt:lpstr>  Identify problems and needs</vt:lpstr>
      <vt:lpstr>  Identify problems and needs</vt:lpstr>
      <vt:lpstr> Goals and objectives</vt:lpstr>
      <vt:lpstr>Objectives are best if they are S.M.A.R.T.</vt:lpstr>
      <vt:lpstr>Examples of goals and objectives: </vt:lpstr>
      <vt:lpstr>Examples of goals and objectives: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Motion</dc:title>
  <dc:creator>user</dc:creator>
  <cp:lastModifiedBy>Barza Shahzad</cp:lastModifiedBy>
  <cp:revision>19</cp:revision>
  <dcterms:created xsi:type="dcterms:W3CDTF">2020-03-24T17:15:35Z</dcterms:created>
  <dcterms:modified xsi:type="dcterms:W3CDTF">2020-03-26T11:34:16Z</dcterms:modified>
</cp:coreProperties>
</file>